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16291" r:id="rId2"/>
    <p:sldId id="16292" r:id="rId3"/>
    <p:sldId id="16290" r:id="rId4"/>
    <p:sldId id="16309" r:id="rId5"/>
    <p:sldId id="16322" r:id="rId6"/>
    <p:sldId id="16318" r:id="rId7"/>
    <p:sldId id="16319" r:id="rId8"/>
    <p:sldId id="16314" r:id="rId9"/>
    <p:sldId id="16315" r:id="rId10"/>
    <p:sldId id="16316" r:id="rId11"/>
    <p:sldId id="16317" r:id="rId12"/>
    <p:sldId id="16307" r:id="rId13"/>
    <p:sldId id="16320" r:id="rId14"/>
    <p:sldId id="16285" r:id="rId15"/>
    <p:sldId id="16293" r:id="rId16"/>
    <p:sldId id="16294" r:id="rId17"/>
    <p:sldId id="16295" r:id="rId18"/>
    <p:sldId id="16296" r:id="rId19"/>
    <p:sldId id="16297" r:id="rId20"/>
    <p:sldId id="16298" r:id="rId21"/>
    <p:sldId id="16301" r:id="rId22"/>
    <p:sldId id="16299" r:id="rId23"/>
    <p:sldId id="16302" r:id="rId24"/>
    <p:sldId id="16303" r:id="rId25"/>
    <p:sldId id="16304" r:id="rId26"/>
    <p:sldId id="16305" r:id="rId27"/>
    <p:sldId id="16306" r:id="rId28"/>
    <p:sldId id="16313" r:id="rId29"/>
    <p:sldId id="16321" r:id="rId30"/>
    <p:sldId id="16284" r:id="rId31"/>
    <p:sldId id="16310" r:id="rId32"/>
    <p:sldId id="16311" r:id="rId33"/>
    <p:sldId id="16312" r:id="rId34"/>
    <p:sldId id="162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2" autoAdjust="0"/>
    <p:restoredTop sz="94683"/>
  </p:normalViewPr>
  <p:slideViewPr>
    <p:cSldViewPr snapToGrid="0">
      <p:cViewPr varScale="1">
        <p:scale>
          <a:sx n="102" d="100"/>
          <a:sy n="102" d="100"/>
        </p:scale>
        <p:origin x="2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0F55-9A03-4FAE-AD3B-71E20B5679A5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0225B-A412-4ED7-B472-76DBF477E1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3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experiment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designed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eliminate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possible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external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factors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that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could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lead to a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decrease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popolation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(REFER TO THE SLIDE).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limited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resource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space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particular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interesting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how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overcrowding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affects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behaviours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(REFER TO THE SLIDES)  +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Calhoun's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experiment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mouse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population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severe stress from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overcrowding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distinct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emerged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first group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weakest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socially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rejected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mice,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lived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passive life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interspersed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occasional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self-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second group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females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isolated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themselves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third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"the beautiful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,"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remained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completely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aloof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from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strife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focusing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self-care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needs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without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engaging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reproduction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or aggressive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isolation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justified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Calhoun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inequality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mice and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mice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not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enough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3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B663-C24E-49FB-4FCB-5DBCFF75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B250AC-9F56-3E83-E774-0091BFB21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AA8B9D-5C4B-63B3-A386-9FD326DE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(REFER TO THE SLIDES)  +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Calhoun's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experiment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mouse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population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faced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severe stress from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overcrowding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three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distinct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groups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emerged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first group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weakest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socially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rejected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mice,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lived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passive life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interspersed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with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occasional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self-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harm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second group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composed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females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isolated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themselves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higher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nests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</a:p>
          <a:p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third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group,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called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"the beautiful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,"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remained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completely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aloof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from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strife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focusing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only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 self-care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basic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needs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without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engaging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reproduction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or aggressive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behaviors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isolation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justified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by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Calhoun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inequality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between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mice and the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number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of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were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too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many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mice and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not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enough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social </a:t>
            </a:r>
            <a:r>
              <a:rPr lang="it-I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roles</a:t>
            </a: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21E962-A60B-0388-37AB-21715AB4C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Attributes: Each mouse agent should have attributes such as health, stress level, reproductive status, age, and energy.</a:t>
            </a:r>
          </a:p>
          <a:p>
            <a:r>
              <a:rPr lang="en-US" dirty="0"/>
              <a:t>Behaviors: Program behaviors that include eating, mating, fighting, nesting, and grooming.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Social Interactions: Define how mice interact with each other—cooperation in nesting, competition for space, or aggression.</a:t>
            </a:r>
            <a:br>
              <a:rPr lang="en-US" dirty="0"/>
            </a:br>
            <a:r>
              <a:rPr lang="en-US" dirty="0"/>
              <a:t>Reproduction: Set rules for mating and offspring, including the impact of stress and overcrowding on reproductive success.</a:t>
            </a:r>
            <a:br>
              <a:rPr lang="en-US" dirty="0"/>
            </a:br>
            <a:r>
              <a:rPr lang="en-US" dirty="0"/>
              <a:t>Stress and Health: Incorporate the effects of high density, such as increased stress leading to health decline or altered behaviors (e.g., reduced mating, increased aggression).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7B04F-2BFC-3A6F-E47E-B03C78A3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D08B5-E683-BAF9-56F7-C7438A137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96288-0888-B2BA-641C-42E5B94C6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Attributes: Each mouse agent should have attributes such as health, stress level, reproductive status, age, and energy.</a:t>
            </a:r>
          </a:p>
          <a:p>
            <a:r>
              <a:rPr lang="en-US" dirty="0"/>
              <a:t>Behaviors: Program behaviors that include eating, mating, fighting, nesting, and grooming.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Social Interactions: Define how mice interact with each other—cooperation in nesting, competition for space, or aggression.</a:t>
            </a:r>
            <a:br>
              <a:rPr lang="en-US" dirty="0"/>
            </a:br>
            <a:r>
              <a:rPr lang="en-US" dirty="0"/>
              <a:t>Reproduction: Set rules for mating and offspring, including the impact of stress and overcrowding on reproductive success.</a:t>
            </a:r>
            <a:br>
              <a:rPr lang="en-US" dirty="0"/>
            </a:br>
            <a:r>
              <a:rPr lang="en-US" dirty="0"/>
              <a:t>Stress and Health: Incorporate the effects of high density, such as increased stress leading to health decline or altered behaviors (e.g., reduced mating, increased aggression).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2FC67-C948-2F12-BC49-0FAEF1F88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D067-753B-B1AA-CB4B-99B3606C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AC43F-D9FC-3322-0F92-D3C56D58D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2681C-096F-0342-6964-BCBDF8656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Attributes: Each mouse agent should have attributes such as health, stress level, reproductive status, age, and energy.</a:t>
            </a:r>
          </a:p>
          <a:p>
            <a:r>
              <a:rPr lang="en-US" dirty="0"/>
              <a:t>Behaviors: Program behaviors that include eating, mating, fighting, nesting, and grooming.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Social Interactions: Define how mice interact with each other—cooperation in nesting, competition for space, or aggression.</a:t>
            </a:r>
            <a:br>
              <a:rPr lang="en-US" dirty="0"/>
            </a:br>
            <a:r>
              <a:rPr lang="en-US" dirty="0"/>
              <a:t>Reproduction: Set rules for mating and offspring, including the impact of stress and overcrowding on reproductive success.</a:t>
            </a:r>
            <a:br>
              <a:rPr lang="en-US" dirty="0"/>
            </a:br>
            <a:r>
              <a:rPr lang="en-US" dirty="0"/>
              <a:t>Stress and Health: Incorporate the effects of high density, such as increased stress leading to health decline or altered behaviors (e.g., reduced mating, increased aggression).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2EC1-56AE-1310-0689-657D9CE29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1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A59A-D27B-CFA5-3BE0-C3A55145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B4297-6FA4-1356-B9EE-79E4635FB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89679-6A0C-99F2-0F0C-6C16F86D8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Attributes: Each mouse agent should have attributes such as health, stress level, reproductive status, age, and energy.</a:t>
            </a:r>
          </a:p>
          <a:p>
            <a:r>
              <a:rPr lang="en-US" dirty="0"/>
              <a:t>Behaviors: Program behaviors that include eating, mating, fighting, nesting, and grooming.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Social Interactions: Define how mice interact with each other—cooperation in nesting, competition for space, or aggression.</a:t>
            </a:r>
            <a:br>
              <a:rPr lang="en-US" dirty="0"/>
            </a:br>
            <a:r>
              <a:rPr lang="en-US" dirty="0"/>
              <a:t>Reproduction: Set rules for mating and offspring, including the impact of stress and overcrowding on reproductive success.</a:t>
            </a:r>
            <a:br>
              <a:rPr lang="en-US" dirty="0"/>
            </a:br>
            <a:r>
              <a:rPr lang="en-US" dirty="0"/>
              <a:t>Stress and Health: Incorporate the effects of high density, such as increased stress leading to health decline or altered behaviors (e.g., reduced mating, increased aggression).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44A26-4B29-61E3-C0DF-FD2A13F32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7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de-CH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02B13-3F4E-4118-AA1A-BDC8A12DA589}"/>
              </a:ext>
            </a:extLst>
          </p:cNvPr>
          <p:cNvSpPr/>
          <p:nvPr userDrawn="1"/>
        </p:nvSpPr>
        <p:spPr>
          <a:xfrm>
            <a:off x="7632340" y="6471631"/>
            <a:ext cx="118781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B4668-DBF8-4040-99F1-C3A0DC8B2E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4268" y="6396117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37628444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19025" r="111" b="21320"/>
          <a:stretch>
            <a:fillRect/>
          </a:stretch>
        </p:blipFill>
        <p:spPr bwMode="auto">
          <a:xfrm>
            <a:off x="323850" y="620713"/>
            <a:ext cx="84963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lIns="144000" tIns="72000" anchor="t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7515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3"/>
            <a:ext cx="8496300" cy="463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F959D-058A-4339-AE77-8916E83429F9}"/>
              </a:ext>
            </a:extLst>
          </p:cNvPr>
          <p:cNvSpPr/>
          <p:nvPr userDrawn="1"/>
        </p:nvSpPr>
        <p:spPr>
          <a:xfrm>
            <a:off x="7632340" y="6471631"/>
            <a:ext cx="118781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D6901E4-2F88-4BE3-8E81-FF772DBA67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4268" y="6396117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14667502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BE21B-74D0-4447-813B-4B4A27BFB768}"/>
              </a:ext>
            </a:extLst>
          </p:cNvPr>
          <p:cNvSpPr/>
          <p:nvPr userDrawn="1"/>
        </p:nvSpPr>
        <p:spPr>
          <a:xfrm>
            <a:off x="7956376" y="6380993"/>
            <a:ext cx="64775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CC5D18C-000C-4E2B-918F-9CE5B75511A6}" type="slidenum">
              <a:rPr lang="de-CH" sz="1800" smtClean="0">
                <a:solidFill>
                  <a:schemeClr val="tx1"/>
                </a:solidFill>
              </a:rPr>
              <a:t>‹N›</a:t>
            </a:fld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FDC640-A90C-45DA-AB93-3DF5C24128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246476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5" y="152402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3851" y="1423335"/>
            <a:ext cx="8483600" cy="481395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0400" tIns="0" rIns="144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31" name="Textfeld 15"/>
          <p:cNvSpPr txBox="1">
            <a:spLocks noChangeArrowheads="1"/>
          </p:cNvSpPr>
          <p:nvPr/>
        </p:nvSpPr>
        <p:spPr bwMode="auto">
          <a:xfrm>
            <a:off x="8559801" y="6300788"/>
            <a:ext cx="1063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CH" altLang="de-DE" sz="800">
                <a:ea typeface="+mn-ea"/>
              </a:rPr>
              <a:t>|</a:t>
            </a:r>
          </a:p>
        </p:txBody>
      </p:sp>
      <p:sp>
        <p:nvSpPr>
          <p:cNvPr id="1032" name="Textfeld 17"/>
          <p:cNvSpPr txBox="1">
            <a:spLocks noChangeArrowheads="1"/>
          </p:cNvSpPr>
          <p:nvPr/>
        </p:nvSpPr>
        <p:spPr bwMode="auto">
          <a:xfrm>
            <a:off x="7834313" y="6300788"/>
            <a:ext cx="10636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CH" altLang="de-DE" sz="800">
                <a:ea typeface="+mn-ea"/>
              </a:rPr>
              <a:t>|</a:t>
            </a:r>
          </a:p>
        </p:txBody>
      </p:sp>
      <p:sp>
        <p:nvSpPr>
          <p:cNvPr id="1033" name="Titelplatzhalter 1"/>
          <p:cNvSpPr>
            <a:spLocks noGrp="1"/>
          </p:cNvSpPr>
          <p:nvPr>
            <p:ph type="title"/>
          </p:nvPr>
        </p:nvSpPr>
        <p:spPr bwMode="auto">
          <a:xfrm>
            <a:off x="323850" y="620715"/>
            <a:ext cx="8496300" cy="45226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0400" tIns="0" rIns="1440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34" name="Textfeld 6"/>
          <p:cNvSpPr txBox="1">
            <a:spLocks noChangeArrowheads="1"/>
          </p:cNvSpPr>
          <p:nvPr/>
        </p:nvSpPr>
        <p:spPr bwMode="auto">
          <a:xfrm>
            <a:off x="323850" y="6308727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de-CH" altLang="de-DE" sz="800">
              <a:ea typeface="+mn-ea"/>
            </a:endParaRPr>
          </a:p>
        </p:txBody>
      </p:sp>
      <p:pic>
        <p:nvPicPr>
          <p:cNvPr id="1035" name="Picture 12" descr="V:\Vorlagen\DGESS_ETH Logos\eth_dgess_logo_pos_500px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6453188"/>
            <a:ext cx="715963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9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361950" indent="-361950" algn="l" rtl="0" eaLnBrk="1" fontAlgn="base" hangingPunct="1">
        <a:spcBef>
          <a:spcPts val="500"/>
        </a:spcBef>
        <a:spcAft>
          <a:spcPct val="0"/>
        </a:spcAft>
        <a:buClr>
          <a:srgbClr val="007A96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7063" indent="-265113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3763" indent="-26670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7913" indent="-17780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62063" indent="-18415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992F-7D45-5A87-F73B-084236CA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2716D0-6446-03BE-6D4E-09C4E3878810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2E9B245-813F-A75D-84EA-40F23E5B18FF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Untertitel 1">
            <a:extLst>
              <a:ext uri="{FF2B5EF4-FFF2-40B4-BE49-F238E27FC236}">
                <a16:creationId xmlns:a16="http://schemas.microsoft.com/office/drawing/2014/main" id="{597E5309-020A-0ED5-16FE-B9C8BD0BE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55" y="4880225"/>
            <a:ext cx="7438490" cy="1268858"/>
          </a:xfrm>
          <a:solidFill>
            <a:srgbClr val="027995"/>
          </a:solidFill>
          <a:ln>
            <a:noFill/>
          </a:ln>
        </p:spPr>
        <p:txBody>
          <a:bodyPr rtlCol="0">
            <a:noAutofit/>
          </a:bodyPr>
          <a:lstStyle/>
          <a:p>
            <a:pPr algn="ctr">
              <a:buClr>
                <a:schemeClr val="accent4"/>
              </a:buClr>
              <a:defRPr/>
            </a:pPr>
            <a:r>
              <a:rPr lang="en-US" sz="2000" dirty="0"/>
              <a:t>CSS Project’s Presentation -</a:t>
            </a:r>
            <a:br>
              <a:rPr lang="en-US" sz="2000" dirty="0"/>
            </a:br>
            <a:r>
              <a:rPr lang="en-US" sz="2000" dirty="0"/>
              <a:t>Alessio Melone, Henrique Ranieri, Francesco Rosano</a:t>
            </a:r>
          </a:p>
          <a:p>
            <a:pPr algn="ctr">
              <a:buClr>
                <a:schemeClr val="accent4"/>
              </a:buClr>
              <a:defRPr/>
            </a:pPr>
            <a:endParaRPr lang="en-US" sz="1050" dirty="0"/>
          </a:p>
          <a:p>
            <a:pPr algn="ctr">
              <a:buClr>
                <a:schemeClr val="accent4"/>
              </a:buClr>
              <a:defRPr/>
            </a:pPr>
            <a:r>
              <a:rPr lang="de-CH" sz="1200" dirty="0">
                <a:ea typeface="+mn-ea"/>
              </a:rPr>
              <a:t>Materials may not be shared without previous written permission of the authors and DH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378E69-3592-05FD-5203-AF03EA110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451889"/>
            <a:ext cx="8496300" cy="1407788"/>
          </a:xfrm>
          <a:solidFill>
            <a:srgbClr val="027995"/>
          </a:solidFill>
        </p:spPr>
        <p:txBody>
          <a:bodyPr rtlCol="0" anchor="ctr">
            <a:noAutofit/>
          </a:bodyPr>
          <a:lstStyle/>
          <a:p>
            <a:pPr algn="ctr">
              <a:defRPr/>
            </a:pPr>
            <a:r>
              <a:rPr lang="de-CH" b="1" dirty="0">
                <a:ea typeface="+mj-ea"/>
              </a:rPr>
              <a:t>Complex Social Systems: </a:t>
            </a:r>
            <a:br>
              <a:rPr lang="de-CH" b="1" dirty="0">
                <a:ea typeface="+mj-ea"/>
              </a:rPr>
            </a:br>
            <a:r>
              <a:rPr lang="de-CH" sz="3600" b="1" dirty="0">
                <a:ln>
                  <a:solidFill>
                    <a:sysClr val="windowText" lastClr="000000"/>
                  </a:solidFill>
                </a:ln>
                <a:ea typeface="+mj-ea"/>
              </a:rPr>
              <a:t>THE BEHA</a:t>
            </a:r>
            <a:r>
              <a:rPr lang="de-CH" sz="3600" b="1" dirty="0">
                <a:ln>
                  <a:solidFill>
                    <a:sysClr val="windowText" lastClr="000000"/>
                  </a:solidFill>
                </a:ln>
              </a:rPr>
              <a:t>VIOURAL SINK</a:t>
            </a:r>
            <a:endParaRPr lang="de-CH" b="1" dirty="0">
              <a:ln>
                <a:solidFill>
                  <a:sysClr val="windowText" lastClr="000000"/>
                </a:solidFill>
              </a:ln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14627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E04E4-5FC6-FABB-D604-EF7FF61E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94789DF-C749-DC91-353B-F2863F36F3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57770A-47BC-6628-A14D-8FEF5D04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820150" cy="452261"/>
          </a:xfrm>
        </p:spPr>
        <p:txBody>
          <a:bodyPr wrap="square" anchor="ctr">
            <a:normAutofit fontScale="90000"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Beneficial</a:t>
            </a:r>
            <a:r>
              <a:rPr lang="it-IT" dirty="0"/>
              <a:t> </a:t>
            </a:r>
            <a:r>
              <a:rPr lang="it-IT" dirty="0" err="1"/>
              <a:t>enviroment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C02F45-4C60-8235-21B2-6C2A7A62FA21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 sz="2000" dirty="0"/>
              <a:t>The ease of environmental conditions allows social behaviours to thrive, leading to clustering.</a:t>
            </a:r>
          </a:p>
          <a:p>
            <a:pPr lvl="3">
              <a:lnSpc>
                <a:spcPct val="90000"/>
              </a:lnSpc>
            </a:pPr>
            <a:r>
              <a:rPr lang="en-GB" sz="1800" dirty="0"/>
              <a:t>More flexible feeding time.</a:t>
            </a:r>
          </a:p>
          <a:p>
            <a:pPr lvl="3">
              <a:lnSpc>
                <a:spcPct val="90000"/>
              </a:lnSpc>
            </a:pPr>
            <a:r>
              <a:rPr lang="en-GB" sz="1800" dirty="0"/>
              <a:t>More food available.</a:t>
            </a:r>
          </a:p>
          <a:p>
            <a:pPr lvl="2">
              <a:lnSpc>
                <a:spcPct val="90000"/>
              </a:lnSpc>
            </a:pPr>
            <a:endParaRPr lang="it-IT" sz="2000" dirty="0"/>
          </a:p>
          <a:p>
            <a:pPr lvl="3">
              <a:lnSpc>
                <a:spcPct val="90000"/>
              </a:lnSpc>
            </a:pPr>
            <a:endParaRPr lang="en-GB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4299BB-9B0D-C785-91C9-BABD7198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7" y="3231258"/>
            <a:ext cx="4363983" cy="20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CCE3C2-AD6B-6C85-C47E-FC620ECB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" y="3231258"/>
            <a:ext cx="4401880" cy="205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453E-1DF8-43E4-AA8B-7BDE2D87B4BD}"/>
              </a:ext>
            </a:extLst>
          </p:cNvPr>
          <p:cNvSpPr txBox="1">
            <a:spLocks/>
          </p:cNvSpPr>
          <p:nvPr/>
        </p:nvSpPr>
        <p:spPr>
          <a:xfrm>
            <a:off x="4509004" y="5300388"/>
            <a:ext cx="3925629" cy="53871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3" indent="0">
              <a:lnSpc>
                <a:spcPct val="90000"/>
              </a:lnSpc>
              <a:buNone/>
            </a:pPr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feeding windows of size 25% of the day</a:t>
            </a:r>
            <a:endParaRPr lang="en-GB" sz="11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DAE891-2172-0794-36F0-917D07A96349}"/>
              </a:ext>
            </a:extLst>
          </p:cNvPr>
          <p:cNvSpPr txBox="1">
            <a:spLocks/>
          </p:cNvSpPr>
          <p:nvPr/>
        </p:nvSpPr>
        <p:spPr>
          <a:xfrm>
            <a:off x="301763" y="5287151"/>
            <a:ext cx="3925629" cy="53871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3" indent="0">
              <a:lnSpc>
                <a:spcPct val="90000"/>
              </a:lnSpc>
              <a:buNone/>
            </a:pPr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feeding windows of size 90% of the day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41824137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8407-4176-4792-BC41-8A5AAC8D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2D29FB-1280-1F94-0152-2ADF3946E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107953-E797-4DF6-DC19-D3A54BC7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 fontScale="90000"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behaviors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087B9-9B6A-4A41-43F1-D840499E466A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endParaRPr lang="it-IT" sz="1600"/>
          </a:p>
          <a:p>
            <a:pPr lvl="3">
              <a:lnSpc>
                <a:spcPct val="90000"/>
              </a:lnSpc>
            </a:pPr>
            <a:endParaRPr lang="en-GB" sz="14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9C4D-F7B8-9E6C-C8AE-E2A2F589A4EA}"/>
              </a:ext>
            </a:extLst>
          </p:cNvPr>
          <p:cNvSpPr txBox="1">
            <a:spLocks/>
          </p:cNvSpPr>
          <p:nvPr/>
        </p:nvSpPr>
        <p:spPr>
          <a:xfrm>
            <a:off x="-90820" y="15757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/>
              <a:t>New generations have little influence over an established environment.</a:t>
            </a:r>
          </a:p>
          <a:p>
            <a:pPr lvl="2">
              <a:lnSpc>
                <a:spcPct val="90000"/>
              </a:lnSpc>
            </a:pPr>
            <a:endParaRPr lang="en-GB"/>
          </a:p>
          <a:p>
            <a:pPr lvl="2">
              <a:lnSpc>
                <a:spcPct val="90000"/>
              </a:lnSpc>
            </a:pPr>
            <a:r>
              <a:rPr lang="en-GB"/>
              <a:t>Conditioning coefficient values become irrelevant over time.</a:t>
            </a:r>
          </a:p>
          <a:p>
            <a:pPr lvl="2">
              <a:lnSpc>
                <a:spcPct val="90000"/>
              </a:lnSpc>
            </a:pPr>
            <a:endParaRPr lang="en-GB"/>
          </a:p>
          <a:p>
            <a:pPr lvl="2">
              <a:lnSpc>
                <a:spcPct val="90000"/>
              </a:lnSpc>
            </a:pPr>
            <a:endParaRPr lang="en-GB" sz="1600"/>
          </a:p>
          <a:p>
            <a:pPr lvl="2">
              <a:lnSpc>
                <a:spcPct val="90000"/>
              </a:lnSpc>
            </a:pPr>
            <a:endParaRPr lang="it-IT"/>
          </a:p>
          <a:p>
            <a:pPr lvl="3">
              <a:lnSpc>
                <a:spcPct val="90000"/>
              </a:lnSpc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7605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F0050-C30D-C569-F1A9-B9D48A93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A55682-03CB-D4C1-AEFD-EA77FB8D17F3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EACFA2F-B0BA-ACEA-6055-C50E811249EA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1E58CFCD-B128-19CB-2F22-D01E20D19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2. Social </a:t>
            </a:r>
            <a:r>
              <a:rPr lang="it-IT" sz="3600" b="1" dirty="0" err="1">
                <a:latin typeface="+mj-lt"/>
              </a:rPr>
              <a:t>Dominance</a:t>
            </a:r>
            <a:r>
              <a:rPr lang="it-IT" sz="3600" b="1" dirty="0">
                <a:latin typeface="+mj-lt"/>
              </a:rPr>
              <a:t> and </a:t>
            </a:r>
            <a:r>
              <a:rPr lang="it-IT" sz="3600" b="1" dirty="0" err="1">
                <a:latin typeface="+mj-lt"/>
              </a:rPr>
              <a:t>Fights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96BE71-26E0-29B1-6092-384F6F8D0A23}"/>
              </a:ext>
            </a:extLst>
          </p:cNvPr>
          <p:cNvSpPr txBox="1"/>
          <p:nvPr/>
        </p:nvSpPr>
        <p:spPr>
          <a:xfrm>
            <a:off x="2743200" y="3988516"/>
            <a:ext cx="314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Alessio Melone</a:t>
            </a:r>
          </a:p>
        </p:txBody>
      </p:sp>
    </p:spTree>
    <p:extLst>
      <p:ext uri="{BB962C8B-B14F-4D97-AF65-F5344CB8AC3E}">
        <p14:creationId xmlns:p14="http://schemas.microsoft.com/office/powerpoint/2010/main" val="3010249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B059-160C-D2BC-3509-98152E7D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9BBC524-1107-EE86-E3BF-BEABCCA965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263A83-6E72-172D-0F37-D4A234E8A8B6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B1FCE-8551-0D83-8629-530BA4EAED66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D0562-ED95-F6C2-0BCB-627BD4B1AD44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989ED-D91E-E3AE-BA38-505282D7BB74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33473-2D82-0F15-D95F-7473F8E541D4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04533-30A0-F8C1-EF50-E37DA6AFA819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56C47-87E5-B45B-2F1E-C3127D23F64F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E78A2-D429-5537-BA86-61E800E40767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64CADA-9533-7EE2-A6AE-448D7AC9A190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70FFEC-2E40-FBEA-47EB-B59618226280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42349A-EE47-0907-4F88-766656BF1AAC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E8BFD0-2710-D78C-9AFD-E56BFBD79A13}"/>
              </a:ext>
            </a:extLst>
          </p:cNvPr>
          <p:cNvSpPr txBox="1"/>
          <p:nvPr/>
        </p:nvSpPr>
        <p:spPr>
          <a:xfrm>
            <a:off x="524327" y="1512235"/>
            <a:ext cx="79819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«… a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dominant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male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usually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able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expel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all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possess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harem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sex ratio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approximated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equality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only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those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groups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fell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within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expected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size range.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larger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groups, on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hand,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there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were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many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than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…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fights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male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initiated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the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fights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he won, the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likely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he</a:t>
            </a:r>
          </a:p>
          <a:p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establish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position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dominance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E9DD04-E579-3538-A057-175D9C99AB76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930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8D74-4517-5B34-CBC8-C0DFFED6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dominance and fights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8ED04ED-62FC-56E3-3A55-63FAF7FB0E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8" name="Registrazione schermo 2024-12-02 alle 17.20.51">
            <a:hlinkClick r:id="" action="ppaction://media"/>
            <a:extLst>
              <a:ext uri="{FF2B5EF4-FFF2-40B4-BE49-F238E27FC236}">
                <a16:creationId xmlns:a16="http://schemas.microsoft.com/office/drawing/2014/main" id="{4CD9155C-B3C6-5AA7-6B63-6087FA860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325" y="1233719"/>
            <a:ext cx="5461349" cy="52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7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5C583-114F-22AA-508B-9AE3BB6E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7A80-5FDC-D792-967F-8491D8AB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dominance and fights – Mouse attributes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D400BE7-031A-64C2-1A90-BD4288DF59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6CBBF0-3A88-899B-95B3-D08AB04EC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07"/>
          <a:stretch/>
        </p:blipFill>
        <p:spPr>
          <a:xfrm>
            <a:off x="51022" y="1231900"/>
            <a:ext cx="8769128" cy="47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5406-3059-8537-4CCC-B8C64A00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7207-1C8B-C953-F625-A34AA7F2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675130" cy="463556"/>
          </a:xfrm>
        </p:spPr>
        <p:txBody>
          <a:bodyPr/>
          <a:lstStyle/>
          <a:p>
            <a:r>
              <a:rPr lang="en-US" dirty="0"/>
              <a:t>Social dominance and fights – Model parameters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5254A2A-AE28-D52A-6AFF-7BA00099E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16FBBF-F99B-F9D2-1AEC-D4200344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685"/>
            <a:ext cx="9144000" cy="46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B5B4-7A38-A503-ED80-62AABE60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14C-B4EA-3778-1683-AC8DE932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675130" cy="463556"/>
          </a:xfrm>
        </p:spPr>
        <p:txBody>
          <a:bodyPr/>
          <a:lstStyle/>
          <a:p>
            <a:r>
              <a:rPr lang="en-US" dirty="0"/>
              <a:t>Social dominance and fights – Moving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B47AC-EC88-97D9-94AA-22D029BCB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9EBF90-00EB-6770-9457-D6C4DFB8E903}"/>
              </a:ext>
            </a:extLst>
          </p:cNvPr>
          <p:cNvSpPr txBox="1"/>
          <p:nvPr/>
        </p:nvSpPr>
        <p:spPr>
          <a:xfrm>
            <a:off x="241815" y="1346200"/>
            <a:ext cx="8839200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Seeking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Food:</a:t>
            </a:r>
            <a:endParaRPr lang="it-IT" sz="2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Claim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hover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around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 dispenser.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Non-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dispensers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Go to the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nearest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dispenser.</a:t>
            </a:r>
          </a:p>
          <a:p>
            <a:pPr>
              <a:spcBef>
                <a:spcPts val="900"/>
              </a:spcBef>
            </a:pP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Seeking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Mates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appx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 5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attempts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per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lifespan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mating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if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stronger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are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nearby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Non-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Random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Movement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Bias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towards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the center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idle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64934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65F1-315F-CF29-8052-9CBE0FE2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6B19-C8C4-475E-7B14-914C6668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820150" cy="463556"/>
          </a:xfrm>
        </p:spPr>
        <p:txBody>
          <a:bodyPr/>
          <a:lstStyle/>
          <a:p>
            <a:r>
              <a:rPr lang="en-US" dirty="0"/>
              <a:t>Social dominance and fights – Mating and fighting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1B6ED3-D3A9-C7F3-B87D-B3848594C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3F6991-6AF7-789B-F2C5-D5E7E8C5D2A3}"/>
              </a:ext>
            </a:extLst>
          </p:cNvPr>
          <p:cNvSpPr txBox="1"/>
          <p:nvPr/>
        </p:nvSpPr>
        <p:spPr>
          <a:xfrm>
            <a:off x="323850" y="1456710"/>
            <a:ext cx="822325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E0E0E"/>
                </a:solidFill>
                <a:effectLst/>
                <a:latin typeface=".AppleSystemUIFont"/>
              </a:rPr>
              <a:t>Fighting</a:t>
            </a:r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Happens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among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under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overcrowded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conditions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Outcomes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depend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on social status and energy; can lead to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death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it-IT" sz="2400" b="1" dirty="0" err="1">
                <a:solidFill>
                  <a:srgbClr val="0E0E0E"/>
                </a:solidFill>
                <a:effectLst/>
                <a:latin typeface=".AppleSystemUIFont"/>
              </a:rPr>
              <a:t>Reproducing</a:t>
            </a:r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Fertile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reproduce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based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on energy and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overcrowding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After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gestation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they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give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birth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to a random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number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of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offspring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425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729C-1BB0-C31E-52D5-3487AC1A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5DC7-12B3-D3B1-A433-E55421AD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820150" cy="463556"/>
          </a:xfrm>
        </p:spPr>
        <p:txBody>
          <a:bodyPr/>
          <a:lstStyle/>
          <a:p>
            <a:r>
              <a:rPr lang="en-US" dirty="0"/>
              <a:t>Social dominance and fights – Clustering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F9921A-8750-E853-043A-C9A448008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9631DB6-3776-1582-A59B-886181E74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72179"/>
            <a:ext cx="8998980" cy="3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33EB-B3E6-85A9-73F0-12A4AE1A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01B9892-C709-69BD-B5F9-475B8C7AF3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9D2ED-31B2-4D0C-E201-3B9E23A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CD0168-B2B4-451B-FE1C-79889878FF92}"/>
              </a:ext>
            </a:extLst>
          </p:cNvPr>
          <p:cNvSpPr txBox="1">
            <a:spLocks/>
          </p:cNvSpPr>
          <p:nvPr/>
        </p:nvSpPr>
        <p:spPr>
          <a:xfrm>
            <a:off x="0" y="1243767"/>
            <a:ext cx="4731747" cy="46639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300" b="1" dirty="0"/>
              <a:t>SETTING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Four mice couples at t</a:t>
            </a:r>
            <a:r>
              <a:rPr lang="it-IT" sz="2300" baseline="-25000" dirty="0"/>
              <a:t>0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«Rat Utopia»:</a:t>
            </a:r>
          </a:p>
          <a:p>
            <a:pPr lvl="2">
              <a:lnSpc>
                <a:spcPct val="90000"/>
              </a:lnSpc>
            </a:pPr>
            <a:r>
              <a:rPr lang="it-IT" sz="2300" dirty="0" err="1"/>
              <a:t>Unlimited</a:t>
            </a:r>
            <a:r>
              <a:rPr lang="it-IT" sz="2300" dirty="0"/>
              <a:t> food and water</a:t>
            </a:r>
          </a:p>
          <a:p>
            <a:pPr lvl="2">
              <a:lnSpc>
                <a:spcPct val="90000"/>
              </a:lnSpc>
            </a:pPr>
            <a:r>
              <a:rPr lang="it-IT" sz="2300" dirty="0" err="1"/>
              <a:t>Protection</a:t>
            </a:r>
            <a:r>
              <a:rPr lang="it-IT" sz="2300" dirty="0"/>
              <a:t> from </a:t>
            </a:r>
            <a:r>
              <a:rPr lang="it-IT" sz="2300" dirty="0" err="1"/>
              <a:t>predators</a:t>
            </a:r>
            <a:endParaRPr lang="it-IT" sz="2300" dirty="0"/>
          </a:p>
          <a:p>
            <a:pPr lvl="2">
              <a:lnSpc>
                <a:spcPct val="90000"/>
              </a:lnSpc>
            </a:pPr>
            <a:r>
              <a:rPr lang="it-IT" sz="2300" dirty="0" err="1"/>
              <a:t>Protection</a:t>
            </a:r>
            <a:r>
              <a:rPr lang="it-IT" sz="2300" dirty="0"/>
              <a:t> from </a:t>
            </a:r>
            <a:r>
              <a:rPr lang="it-IT" sz="2300" dirty="0" err="1"/>
              <a:t>weather</a:t>
            </a:r>
            <a:endParaRPr lang="it-IT" sz="2300" dirty="0"/>
          </a:p>
          <a:p>
            <a:pPr lvl="2">
              <a:lnSpc>
                <a:spcPct val="90000"/>
              </a:lnSpc>
            </a:pPr>
            <a:r>
              <a:rPr lang="it-IT" sz="2300" dirty="0"/>
              <a:t>Protection from external diseases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Four pens in a «U» shape,</a:t>
            </a:r>
            <a:br>
              <a:rPr lang="it-IT" sz="2300" dirty="0"/>
            </a:br>
            <a:r>
              <a:rPr lang="it-IT" sz="2300" dirty="0"/>
              <a:t>one food dispenser each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Habitat </a:t>
            </a:r>
            <a:r>
              <a:rPr lang="it-IT" sz="2300" dirty="0" err="1"/>
              <a:t>built</a:t>
            </a:r>
            <a:r>
              <a:rPr lang="it-IT" sz="2300" dirty="0"/>
              <a:t> for 4000 mice</a:t>
            </a:r>
          </a:p>
          <a:p>
            <a:pPr lvl="1">
              <a:lnSpc>
                <a:spcPct val="90000"/>
              </a:lnSpc>
            </a:pPr>
            <a:r>
              <a:rPr lang="it-IT" sz="2300" dirty="0" err="1"/>
              <a:t>Only</a:t>
            </a:r>
            <a:r>
              <a:rPr lang="it-IT" sz="2300" dirty="0"/>
              <a:t> one </a:t>
            </a:r>
            <a:r>
              <a:rPr lang="it-IT" sz="2300" dirty="0" err="1"/>
              <a:t>scarce</a:t>
            </a:r>
            <a:r>
              <a:rPr lang="it-IT" sz="2300" dirty="0"/>
              <a:t> </a:t>
            </a:r>
            <a:r>
              <a:rPr lang="it-IT" sz="2300" dirty="0" err="1"/>
              <a:t>resourse</a:t>
            </a:r>
            <a:r>
              <a:rPr lang="it-IT" sz="2300" dirty="0"/>
              <a:t>: </a:t>
            </a:r>
            <a:r>
              <a:rPr lang="it-IT" sz="2300" b="1" dirty="0" err="1"/>
              <a:t>space</a:t>
            </a:r>
            <a:endParaRPr lang="it-IT" sz="2300" b="1" dirty="0"/>
          </a:p>
        </p:txBody>
      </p:sp>
      <p:pic>
        <p:nvPicPr>
          <p:cNvPr id="14" name="Picture 13" descr="A person in a room with a large round object&#10;&#10;Description automatically generated with medium confidence">
            <a:extLst>
              <a:ext uri="{FF2B5EF4-FFF2-40B4-BE49-F238E27FC236}">
                <a16:creationId xmlns:a16="http://schemas.microsoft.com/office/drawing/2014/main" id="{9E70A962-0E99-5BAE-8B7F-551B388B2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7" r="17013" b="3"/>
          <a:stretch/>
        </p:blipFill>
        <p:spPr>
          <a:xfrm>
            <a:off x="4731747" y="1423335"/>
            <a:ext cx="4235451" cy="4813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8883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14FC-4701-E408-4A85-8AF94DC4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835E-C79D-4861-8524-A23DE465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820150" cy="463556"/>
          </a:xfrm>
        </p:spPr>
        <p:txBody>
          <a:bodyPr/>
          <a:lstStyle/>
          <a:p>
            <a:r>
              <a:rPr lang="en-US" dirty="0"/>
              <a:t>Social dominance and fights – Clustering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42F0274-3D75-54B6-832E-BC4078ADE7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52FD4D1-3262-6224-0460-915ADDDC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9" b="2475"/>
          <a:stretch/>
        </p:blipFill>
        <p:spPr>
          <a:xfrm>
            <a:off x="1844676" y="1126715"/>
            <a:ext cx="5225752" cy="51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258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4A97-135F-0CD4-5A21-7862CF6E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2778-8BE1-B24D-4E92-A9FCB006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3E42B-1452-3D6E-D197-43A3CADC7C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89285B-CE30-BF73-93FA-DB13B4868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r="-8"/>
          <a:stretch/>
        </p:blipFill>
        <p:spPr>
          <a:xfrm>
            <a:off x="463550" y="1689294"/>
            <a:ext cx="8216900" cy="43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41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7C8C-BD23-74C1-FC24-33DA410D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D1A7-45E5-32BD-EB47-4F23E82A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BCEACC3-FA1B-5F52-8EA6-6A634E7ED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F81E55-4489-B102-6D4D-748E97DC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b="30972"/>
          <a:stretch/>
        </p:blipFill>
        <p:spPr>
          <a:xfrm>
            <a:off x="139700" y="2041334"/>
            <a:ext cx="4432300" cy="34312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630991-8A4F-4305-2396-3E5001A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6" b="29955"/>
          <a:stretch/>
        </p:blipFill>
        <p:spPr>
          <a:xfrm>
            <a:off x="4572000" y="2041334"/>
            <a:ext cx="4263775" cy="33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14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1F003-CA57-58A1-081E-F3FC7901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A03-95F4-7B0C-9377-E0723423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794FDEB-B966-D951-B2F0-E119096593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3789A-7534-A730-8573-633629962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345009"/>
            <a:ext cx="7772400" cy="46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13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D7EF-D845-8D19-BC54-B506CCF9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B6E0-CBDE-E202-B160-5813AF0E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7C00802-EE25-51EE-9202-FFF89C4E84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2E2C2C-6D94-B143-99ED-F4E1B89DC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6" b="31376"/>
          <a:stretch/>
        </p:blipFill>
        <p:spPr>
          <a:xfrm>
            <a:off x="22591" y="1795987"/>
            <a:ext cx="4549409" cy="35951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E761E41-B829-09FF-50DC-6689F8641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b="32870"/>
          <a:stretch/>
        </p:blipFill>
        <p:spPr>
          <a:xfrm>
            <a:off x="4449570" y="1795988"/>
            <a:ext cx="4549409" cy="35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21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156FD-9752-3046-2416-1766FEBB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3611-B943-E840-AEBA-54B4112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Why extinction?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33C426B-89B7-9285-1555-D8B658CFD6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BF937821-D278-4EC6-A530-14C107D82D31_2">
            <a:hlinkClick r:id="" action="ppaction://media"/>
            <a:extLst>
              <a:ext uri="{FF2B5EF4-FFF2-40B4-BE49-F238E27FC236}">
                <a16:creationId xmlns:a16="http://schemas.microsoft.com/office/drawing/2014/main" id="{4AD6CCA1-BA65-F962-0453-40505F47D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0001"/>
            <a:ext cx="9144000" cy="4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5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ACA28-9683-09D7-3AB3-700DAC5C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ADC4-18F7-136B-F910-F9F35CDF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Changing max-age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5E2AF69-F5F0-E429-6D85-263B0DBE60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F228F1-6873-212B-3358-53E5C125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75222"/>
            <a:ext cx="7772400" cy="46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156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3E56-EB67-8C43-DEE3-8DD3A460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422A-3806-5DE2-0C02-43375BA0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4" y="598290"/>
            <a:ext cx="8559800" cy="463556"/>
          </a:xfrm>
        </p:spPr>
        <p:txBody>
          <a:bodyPr/>
          <a:lstStyle/>
          <a:p>
            <a:r>
              <a:rPr lang="en-US" sz="2000" dirty="0"/>
              <a:t>Social dominance and fights – Changing Overcrowding Threshold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53EBAD0-173C-643A-6776-02187AF447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5" name="Immagine 4" descr="Immagine che contiene testo, Carattere, linea, design&#10;&#10;Descrizione generata automaticamente">
            <a:extLst>
              <a:ext uri="{FF2B5EF4-FFF2-40B4-BE49-F238E27FC236}">
                <a16:creationId xmlns:a16="http://schemas.microsoft.com/office/drawing/2014/main" id="{61568AEA-9756-D076-94BD-DAA43425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4" y="1352812"/>
            <a:ext cx="7829126" cy="4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077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3B5C0-C638-E671-A4D9-B21B3A6C4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294658-020A-83A0-F1F3-780852B1787A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9D1B301-B6E8-AE9B-FCB7-D627C65FC3A4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335A25B7-852D-763E-97D6-8B58EEA65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49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3. </a:t>
            </a:r>
            <a:r>
              <a:rPr lang="it-IT" sz="3600" b="1" dirty="0" err="1">
                <a:latin typeface="+mj-lt"/>
              </a:rPr>
              <a:t>Infant</a:t>
            </a:r>
            <a:r>
              <a:rPr lang="it-IT" sz="3600" b="1" dirty="0">
                <a:latin typeface="+mj-lt"/>
              </a:rPr>
              <a:t> </a:t>
            </a:r>
            <a:r>
              <a:rPr lang="it-IT" sz="3600" b="1" dirty="0" err="1">
                <a:latin typeface="+mj-lt"/>
              </a:rPr>
              <a:t>Mortality</a:t>
            </a:r>
            <a:r>
              <a:rPr lang="it-IT" sz="3600" b="1" dirty="0">
                <a:latin typeface="+mj-lt"/>
              </a:rPr>
              <a:t> and </a:t>
            </a:r>
            <a:r>
              <a:rPr lang="it-IT" sz="3600" b="1" dirty="0" err="1">
                <a:latin typeface="+mj-lt"/>
              </a:rPr>
              <a:t>Mothership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CE9C48-B22B-3BD8-A56E-2ED3EDE2FEB8}"/>
              </a:ext>
            </a:extLst>
          </p:cNvPr>
          <p:cNvSpPr txBox="1"/>
          <p:nvPr/>
        </p:nvSpPr>
        <p:spPr>
          <a:xfrm>
            <a:off x="2887248" y="3988516"/>
            <a:ext cx="336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Francesco Rosano</a:t>
            </a:r>
          </a:p>
        </p:txBody>
      </p:sp>
    </p:spTree>
    <p:extLst>
      <p:ext uri="{BB962C8B-B14F-4D97-AF65-F5344CB8AC3E}">
        <p14:creationId xmlns:p14="http://schemas.microsoft.com/office/powerpoint/2010/main" val="421161475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44A7-7222-CF9A-DC5D-14B60E28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AE73D41-EF7A-3554-D8D4-9A3176807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13E7E6-9A33-E3F1-6D94-69BD43341C37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E554D-7B94-D215-5490-03D9D5E47D21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13297-7A28-FE70-EDCF-B6C0DB73964A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DD4AB5-73B4-260E-E0D5-D748AA55BF71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426BE3-E808-B87B-5E82-B68EE1DB7226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417E4-2742-4CCE-BE5E-643AD5FB7520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D8A6C-C1D3-7515-2C2F-047EC034FA85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81951C-A8AA-4EA5-8901-50D3F508E047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15ED0-CEA1-E6CF-183D-FC06BA56100D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5AAAE1-F9F5-8772-1A3F-770C3A481DE1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3719C-DE97-434F-BA01-AD0525AB305C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BC16BE-6C92-AA31-192A-3561E259BFEF}"/>
              </a:ext>
            </a:extLst>
          </p:cNvPr>
          <p:cNvSpPr txBox="1"/>
          <p:nvPr/>
        </p:nvSpPr>
        <p:spPr>
          <a:xfrm>
            <a:off x="524327" y="1512235"/>
            <a:ext cx="798191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«… An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even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greater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number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(of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-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editor’s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note), after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successfully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giving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birth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,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fell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short in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their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maternal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functions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... stress from social interaction led to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such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disruption of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maternal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behavior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that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few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young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survived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EC832-F7C4-84AC-4983-E5B221D8EF65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805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7C78-651B-74BE-33BE-CABA4AE8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5FA1BC-5A0F-4D97-F61D-3A573659D2E4}"/>
              </a:ext>
            </a:extLst>
          </p:cNvPr>
          <p:cNvSpPr txBox="1">
            <a:spLocks/>
          </p:cNvSpPr>
          <p:nvPr/>
        </p:nvSpPr>
        <p:spPr>
          <a:xfrm>
            <a:off x="0" y="1169582"/>
            <a:ext cx="5176345" cy="580143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b="1" dirty="0"/>
              <a:t>EMERGING BEHAVIOURS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Population peaked at 2200 mice (habitat for 4000)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Antisocial emerging behaviour:</a:t>
            </a:r>
          </a:p>
          <a:p>
            <a:pPr lvl="2">
              <a:lnSpc>
                <a:spcPct val="90000"/>
              </a:lnSpc>
            </a:pPr>
            <a:r>
              <a:rPr lang="it-IT" sz="2200" dirty="0" err="1"/>
              <a:t>Mothers</a:t>
            </a:r>
            <a:r>
              <a:rPr lang="it-IT" sz="2200" dirty="0"/>
              <a:t> </a:t>
            </a:r>
            <a:r>
              <a:rPr lang="it-IT" sz="2200" dirty="0" err="1"/>
              <a:t>abandoning</a:t>
            </a:r>
            <a:r>
              <a:rPr lang="it-IT" sz="2200" dirty="0"/>
              <a:t> «</a:t>
            </a:r>
            <a:r>
              <a:rPr lang="it-IT" sz="2200" dirty="0" err="1"/>
              <a:t>mothership</a:t>
            </a:r>
            <a:r>
              <a:rPr lang="it-IT" sz="2200" dirty="0"/>
              <a:t>», </a:t>
            </a:r>
            <a:r>
              <a:rPr lang="it-IT" sz="2200" dirty="0" err="1"/>
              <a:t>infant</a:t>
            </a:r>
            <a:r>
              <a:rPr lang="it-IT" sz="2200" dirty="0"/>
              <a:t> </a:t>
            </a:r>
            <a:r>
              <a:rPr lang="it-IT" sz="2200" dirty="0" err="1"/>
              <a:t>mortality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 err="1"/>
              <a:t>Cannibalism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 err="1"/>
              <a:t>Increased</a:t>
            </a:r>
            <a:r>
              <a:rPr lang="it-IT" sz="2200" dirty="0"/>
              <a:t> </a:t>
            </a:r>
            <a:r>
              <a:rPr lang="it-IT" sz="2200" dirty="0" err="1"/>
              <a:t>aggresivity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/>
              <a:t>Sexual deviation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Self-isolation/«togetherness»</a:t>
            </a:r>
            <a:br>
              <a:rPr lang="it-IT" sz="2200" dirty="0"/>
            </a:br>
            <a:r>
              <a:rPr lang="it-IT" sz="2200" dirty="0"/>
              <a:t>necessity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Hyperactivity/laziness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Strict social hierarchy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High density lead to extinction</a:t>
            </a:r>
          </a:p>
          <a:p>
            <a:pPr marL="361950" lvl="1" indent="0">
              <a:lnSpc>
                <a:spcPct val="90000"/>
              </a:lnSpc>
              <a:buNone/>
            </a:pPr>
            <a:r>
              <a:rPr lang="it-IT" sz="2200" dirty="0"/>
              <a:t>        	"BEHAVIOURAL SINK"</a:t>
            </a:r>
          </a:p>
        </p:txBody>
      </p:sp>
      <p:pic>
        <p:nvPicPr>
          <p:cNvPr id="8" name="Picture 7" descr="A graph of a mouse">
            <a:extLst>
              <a:ext uri="{FF2B5EF4-FFF2-40B4-BE49-F238E27FC236}">
                <a16:creationId xmlns:a16="http://schemas.microsoft.com/office/drawing/2014/main" id="{689C6604-F6CF-3FF9-49EC-5D2B3F57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8" y="1405886"/>
            <a:ext cx="3798033" cy="24434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7A083D-0179-056B-18CF-D95EB7A9D8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E74A15E4-3356-A9B9-5347-7C9298A2A4CC}"/>
              </a:ext>
            </a:extLst>
          </p:cNvPr>
          <p:cNvSpPr/>
          <p:nvPr/>
        </p:nvSpPr>
        <p:spPr>
          <a:xfrm>
            <a:off x="1297524" y="6029576"/>
            <a:ext cx="524831" cy="251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1ACAAA-2389-B117-EDF7-7A7EA0F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6A62C5-576F-7348-2364-1FC50D60FE7F}"/>
              </a:ext>
            </a:extLst>
          </p:cNvPr>
          <p:cNvSpPr txBox="1"/>
          <p:nvPr/>
        </p:nvSpPr>
        <p:spPr>
          <a:xfrm>
            <a:off x="5389719" y="4401413"/>
            <a:ext cx="3115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Too many complex emerging behaviours for a single model?</a:t>
            </a:r>
          </a:p>
        </p:txBody>
      </p:sp>
    </p:spTree>
    <p:extLst>
      <p:ext uri="{BB962C8B-B14F-4D97-AF65-F5344CB8AC3E}">
        <p14:creationId xmlns:p14="http://schemas.microsoft.com/office/powerpoint/2010/main" val="403192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2B99-702A-1110-BB18-9B64A3F0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AE3134-7691-3362-9397-AA0A33F226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7023-97FA-2F65-96FA-3513312E2111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4731746" cy="47567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MODEL RULES: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Finite number of infinite energy sources</a:t>
            </a:r>
            <a:endParaRPr lang="it-IT" sz="2200" baseline="-25000" dirty="0"/>
          </a:p>
          <a:p>
            <a:pPr lvl="1">
              <a:lnSpc>
                <a:spcPct val="90000"/>
              </a:lnSpc>
            </a:pPr>
            <a:r>
              <a:rPr lang="it-IT" sz="2200" dirty="0"/>
              <a:t>Agents move randomly until when they need resources, then towards sources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Time to eat proportional to the number of agents in the radius of the source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Only «adult» mice get pregnant (coupling with another mouse)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Pregnancy takes time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«Young» mice can get fed only by their parents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65BE-30E4-879A-4CE3-C8959132F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9"/>
          <a:stretch/>
        </p:blipFill>
        <p:spPr>
          <a:xfrm>
            <a:off x="6425852" y="1202498"/>
            <a:ext cx="1603332" cy="48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7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A160A-55A1-9305-FD60-CC4E8A84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21E4-6A85-34F7-2AD9-6420E695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21029B-1905-E79B-6770-FCE2ABB3B4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B0F290-71BF-59EA-9319-64382F0449AB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9144000" cy="47567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MODEL SETTING: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F01B0-1FBE-CB94-00FC-4703D7EA9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1"/>
            <a:ext cx="9144000" cy="392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6BB20-618A-F023-F3F0-5C745B272089}"/>
              </a:ext>
            </a:extLst>
          </p:cNvPr>
          <p:cNvSpPr txBox="1"/>
          <p:nvPr/>
        </p:nvSpPr>
        <p:spPr>
          <a:xfrm>
            <a:off x="3943470" y="2697103"/>
            <a:ext cx="157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MAIN PARAMETER</a:t>
            </a:r>
          </a:p>
        </p:txBody>
      </p:sp>
      <p:sp>
        <p:nvSpPr>
          <p:cNvPr id="9" name="Freccia destra 2">
            <a:extLst>
              <a:ext uri="{FF2B5EF4-FFF2-40B4-BE49-F238E27FC236}">
                <a16:creationId xmlns:a16="http://schemas.microsoft.com/office/drawing/2014/main" id="{033634BD-7B86-03ED-0E9D-C23DA266C9E4}"/>
              </a:ext>
            </a:extLst>
          </p:cNvPr>
          <p:cNvSpPr/>
          <p:nvPr/>
        </p:nvSpPr>
        <p:spPr>
          <a:xfrm rot="5400000">
            <a:off x="4532815" y="3367197"/>
            <a:ext cx="397860" cy="181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93628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A55E-5683-2685-C17E-6768B1D4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5323-9454-07CE-C510-FA2C61B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65A3CDD-4DD8-398E-41EF-F6D83B5FEE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9F0F8E-1025-B284-B16C-AA7393E760B9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8029904" cy="549991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LOW «MOTHERSHIP» 		EXTINCTION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9B30E-22EE-D08B-3AA2-875756A8D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" y="2234637"/>
            <a:ext cx="4797939" cy="3703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70A02-D2F0-95B5-4833-DDAE480AC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/>
          <a:stretch/>
        </p:blipFill>
        <p:spPr>
          <a:xfrm>
            <a:off x="5213201" y="2270235"/>
            <a:ext cx="3298567" cy="3761503"/>
          </a:xfrm>
          <a:prstGeom prst="rect">
            <a:avLst/>
          </a:prstGeom>
        </p:spPr>
      </p:pic>
      <p:sp>
        <p:nvSpPr>
          <p:cNvPr id="10" name="Freccia destra 2">
            <a:extLst>
              <a:ext uri="{FF2B5EF4-FFF2-40B4-BE49-F238E27FC236}">
                <a16:creationId xmlns:a16="http://schemas.microsoft.com/office/drawing/2014/main" id="{ECB1A8A6-F4F4-5030-FD65-23EBC2C05522}"/>
              </a:ext>
            </a:extLst>
          </p:cNvPr>
          <p:cNvSpPr/>
          <p:nvPr/>
        </p:nvSpPr>
        <p:spPr>
          <a:xfrm>
            <a:off x="4404176" y="1425954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7882AF-3266-A8B1-CEC0-6BB9AF80B5FE}"/>
              </a:ext>
            </a:extLst>
          </p:cNvPr>
          <p:cNvSpPr txBox="1">
            <a:spLocks/>
          </p:cNvSpPr>
          <p:nvPr/>
        </p:nvSpPr>
        <p:spPr>
          <a:xfrm>
            <a:off x="1313794" y="6153807"/>
            <a:ext cx="6789852" cy="47996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400" dirty="0"/>
              <a:t>CORRELATION BETWEEN POPULATION PEAKS AND INFANT MORTALITY</a:t>
            </a:r>
          </a:p>
        </p:txBody>
      </p:sp>
      <p:sp>
        <p:nvSpPr>
          <p:cNvPr id="12" name="Freccia destra 2">
            <a:extLst>
              <a:ext uri="{FF2B5EF4-FFF2-40B4-BE49-F238E27FC236}">
                <a16:creationId xmlns:a16="http://schemas.microsoft.com/office/drawing/2014/main" id="{A195C28D-8A4E-65F0-3C77-6472389482A9}"/>
              </a:ext>
            </a:extLst>
          </p:cNvPr>
          <p:cNvSpPr/>
          <p:nvPr/>
        </p:nvSpPr>
        <p:spPr>
          <a:xfrm rot="16200000">
            <a:off x="2700835" y="5866476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2">
            <a:extLst>
              <a:ext uri="{FF2B5EF4-FFF2-40B4-BE49-F238E27FC236}">
                <a16:creationId xmlns:a16="http://schemas.microsoft.com/office/drawing/2014/main" id="{D5FBD5B4-7859-3FB7-55F9-F652E540E565}"/>
              </a:ext>
            </a:extLst>
          </p:cNvPr>
          <p:cNvSpPr/>
          <p:nvPr/>
        </p:nvSpPr>
        <p:spPr>
          <a:xfrm rot="16200000">
            <a:off x="5838856" y="5852264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2">
            <a:extLst>
              <a:ext uri="{FF2B5EF4-FFF2-40B4-BE49-F238E27FC236}">
                <a16:creationId xmlns:a16="http://schemas.microsoft.com/office/drawing/2014/main" id="{FB18301C-4B7D-E93C-CC95-F40946B902AA}"/>
              </a:ext>
            </a:extLst>
          </p:cNvPr>
          <p:cNvSpPr/>
          <p:nvPr/>
        </p:nvSpPr>
        <p:spPr>
          <a:xfrm rot="16200000">
            <a:off x="6469477" y="5843427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ABB6C0-DC66-19C1-95B6-EB9C7BA42C65}"/>
              </a:ext>
            </a:extLst>
          </p:cNvPr>
          <p:cNvSpPr txBox="1">
            <a:spLocks/>
          </p:cNvSpPr>
          <p:nvPr/>
        </p:nvSpPr>
        <p:spPr>
          <a:xfrm>
            <a:off x="-123028" y="1982400"/>
            <a:ext cx="1660635" cy="6742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100" dirty="0"/>
              <a:t>VERY LOW PEAKS OF POPULATION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BA558BE6-DB58-68E6-3486-B6E2B334C441}"/>
              </a:ext>
            </a:extLst>
          </p:cNvPr>
          <p:cNvSpPr/>
          <p:nvPr/>
        </p:nvSpPr>
        <p:spPr>
          <a:xfrm rot="5400000">
            <a:off x="885498" y="2477923"/>
            <a:ext cx="449315" cy="496614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11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067D-6653-1F71-FD13-B29E6FB0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F0E6-31FB-0172-B382-3F62EF73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947E72-A76E-21D3-D4EC-04CC4713E3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2CF67E-6394-6464-30B1-720406686BBB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8029904" cy="549991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HIGH «MOTHERSHIP» 		STABILITY                             </a:t>
            </a:r>
          </a:p>
        </p:txBody>
      </p:sp>
      <p:sp>
        <p:nvSpPr>
          <p:cNvPr id="10" name="Freccia destra 2">
            <a:extLst>
              <a:ext uri="{FF2B5EF4-FFF2-40B4-BE49-F238E27FC236}">
                <a16:creationId xmlns:a16="http://schemas.microsoft.com/office/drawing/2014/main" id="{0335F031-A48F-5104-1B21-4BEE593AFB19}"/>
              </a:ext>
            </a:extLst>
          </p:cNvPr>
          <p:cNvSpPr/>
          <p:nvPr/>
        </p:nvSpPr>
        <p:spPr>
          <a:xfrm>
            <a:off x="4572000" y="1425954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1DB825-7771-1AC0-C696-40434744DC25}"/>
              </a:ext>
            </a:extLst>
          </p:cNvPr>
          <p:cNvSpPr txBox="1">
            <a:spLocks/>
          </p:cNvSpPr>
          <p:nvPr/>
        </p:nvSpPr>
        <p:spPr>
          <a:xfrm>
            <a:off x="1313794" y="6153807"/>
            <a:ext cx="6789852" cy="47996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400" dirty="0"/>
              <a:t>INFANT MORTALITY IS STABLE, AND OVERALL LOWER</a:t>
            </a:r>
          </a:p>
        </p:txBody>
      </p:sp>
      <p:sp>
        <p:nvSpPr>
          <p:cNvPr id="12" name="Freccia destra 2">
            <a:extLst>
              <a:ext uri="{FF2B5EF4-FFF2-40B4-BE49-F238E27FC236}">
                <a16:creationId xmlns:a16="http://schemas.microsoft.com/office/drawing/2014/main" id="{786B4181-22F0-38F9-C3F6-DD1D34F2EC5C}"/>
              </a:ext>
            </a:extLst>
          </p:cNvPr>
          <p:cNvSpPr/>
          <p:nvPr/>
        </p:nvSpPr>
        <p:spPr>
          <a:xfrm rot="16200000">
            <a:off x="2700835" y="5866476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2">
            <a:extLst>
              <a:ext uri="{FF2B5EF4-FFF2-40B4-BE49-F238E27FC236}">
                <a16:creationId xmlns:a16="http://schemas.microsoft.com/office/drawing/2014/main" id="{2B94AA86-74E8-B584-5536-A582255B6FC0}"/>
              </a:ext>
            </a:extLst>
          </p:cNvPr>
          <p:cNvSpPr/>
          <p:nvPr/>
        </p:nvSpPr>
        <p:spPr>
          <a:xfrm rot="16200000">
            <a:off x="6469477" y="5853937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6A8D7-5A10-B038-967C-3BCEF4C58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" y="2106987"/>
            <a:ext cx="4824359" cy="36211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A6BFF-F602-2A76-5C9D-643F3E4AF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7"/>
          <a:stretch/>
        </p:blipFill>
        <p:spPr>
          <a:xfrm>
            <a:off x="5241675" y="2075797"/>
            <a:ext cx="3311897" cy="368705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CAEEC3-6C22-C3F6-9C26-8CA93438F3B0}"/>
              </a:ext>
            </a:extLst>
          </p:cNvPr>
          <p:cNvSpPr txBox="1">
            <a:spLocks/>
          </p:cNvSpPr>
          <p:nvPr/>
        </p:nvSpPr>
        <p:spPr>
          <a:xfrm>
            <a:off x="-123028" y="1982400"/>
            <a:ext cx="1660635" cy="6742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100" dirty="0"/>
              <a:t>AVERAGE POPULATION IS WAY HIGHER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D069F8E7-ECBB-EF65-B7F1-B433871CFB5B}"/>
              </a:ext>
            </a:extLst>
          </p:cNvPr>
          <p:cNvSpPr/>
          <p:nvPr/>
        </p:nvSpPr>
        <p:spPr>
          <a:xfrm rot="5400000">
            <a:off x="885498" y="2477923"/>
            <a:ext cx="449315" cy="496614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992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>
            <a:extLst>
              <a:ext uri="{FF2B5EF4-FFF2-40B4-BE49-F238E27FC236}">
                <a16:creationId xmlns:a16="http://schemas.microsoft.com/office/drawing/2014/main" id="{5BE8AA82-11E2-38F8-5464-B6957448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655259"/>
            <a:ext cx="8496300" cy="1031875"/>
          </a:xfrm>
          <a:solidFill>
            <a:srgbClr val="027995"/>
          </a:solidFill>
        </p:spPr>
        <p:txBody>
          <a:bodyPr rtlCol="0" anchor="ctr">
            <a:noAutofit/>
          </a:bodyPr>
          <a:lstStyle/>
          <a:p>
            <a:pPr algn="ctr">
              <a:defRPr/>
            </a:pPr>
            <a:r>
              <a:rPr lang="de-CH" b="1" dirty="0">
                <a:ea typeface="+mj-ea"/>
              </a:rPr>
              <a:t>Thank you for your attention!</a:t>
            </a:r>
            <a:endParaRPr lang="de-CH" b="1" dirty="0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6B7126-AD2A-B7C5-BAE6-C9F466156ED2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181DFFF-E60E-80E2-B096-57E53164E1CA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</p:spTree>
    <p:extLst>
      <p:ext uri="{BB962C8B-B14F-4D97-AF65-F5344CB8AC3E}">
        <p14:creationId xmlns:p14="http://schemas.microsoft.com/office/powerpoint/2010/main" val="121409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9855-01EC-2CD5-530A-579BBDB6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C7DF21-B09B-ED9E-57CF-7570FCA879F7}"/>
              </a:ext>
            </a:extLst>
          </p:cNvPr>
          <p:cNvSpPr txBox="1">
            <a:spLocks/>
          </p:cNvSpPr>
          <p:nvPr/>
        </p:nvSpPr>
        <p:spPr>
          <a:xfrm>
            <a:off x="0" y="1169582"/>
            <a:ext cx="5176345" cy="580143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b="1" dirty="0"/>
              <a:t>EMERGING BEHAVIOURS: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Population peaked at 2200 mice (habitat for 4000)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Antisocial emerging behaviour:</a:t>
            </a:r>
          </a:p>
          <a:p>
            <a:pPr lvl="2">
              <a:lnSpc>
                <a:spcPct val="90000"/>
              </a:lnSpc>
            </a:pPr>
            <a:r>
              <a:rPr lang="it-IT" sz="2200" b="1" dirty="0"/>
              <a:t>Mothers abandoning «mothership», infant mortality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Cannibalism</a:t>
            </a:r>
          </a:p>
          <a:p>
            <a:pPr lvl="2">
              <a:lnSpc>
                <a:spcPct val="90000"/>
              </a:lnSpc>
            </a:pPr>
            <a:r>
              <a:rPr lang="it-IT" sz="2200" b="1" dirty="0" err="1"/>
              <a:t>Increased</a:t>
            </a:r>
            <a:r>
              <a:rPr lang="it-IT" sz="2200" b="1" dirty="0"/>
              <a:t> </a:t>
            </a:r>
            <a:r>
              <a:rPr lang="it-IT" sz="2200" b="1" dirty="0" err="1"/>
              <a:t>aggresivity</a:t>
            </a:r>
            <a:endParaRPr lang="it-IT" sz="2200" b="1" dirty="0"/>
          </a:p>
          <a:p>
            <a:pPr lvl="2">
              <a:lnSpc>
                <a:spcPct val="90000"/>
              </a:lnSpc>
            </a:pPr>
            <a:r>
              <a:rPr lang="it-IT" sz="2200" dirty="0"/>
              <a:t>Sexual deviation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Self-isolation</a:t>
            </a:r>
            <a:r>
              <a:rPr lang="it-IT" sz="2200" b="1" dirty="0"/>
              <a:t>/«togetherness»</a:t>
            </a:r>
            <a:br>
              <a:rPr lang="it-IT" sz="2200" b="1" dirty="0"/>
            </a:br>
            <a:r>
              <a:rPr lang="it-IT" sz="2200" b="1" dirty="0"/>
              <a:t>necessity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Hyperactivity/laziness</a:t>
            </a:r>
            <a:endParaRPr lang="it-IT" sz="2200" dirty="0">
              <a:highlight>
                <a:srgbClr val="FFFF00"/>
              </a:highlight>
            </a:endParaRPr>
          </a:p>
          <a:p>
            <a:pPr lvl="2">
              <a:lnSpc>
                <a:spcPct val="90000"/>
              </a:lnSpc>
            </a:pPr>
            <a:r>
              <a:rPr lang="it-IT" sz="2200" b="1" dirty="0"/>
              <a:t>Strict social hierarchy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High density lead to extinction</a:t>
            </a:r>
          </a:p>
          <a:p>
            <a:pPr marL="361950" lvl="1" indent="0">
              <a:lnSpc>
                <a:spcPct val="90000"/>
              </a:lnSpc>
              <a:buNone/>
            </a:pPr>
            <a:r>
              <a:rPr lang="it-IT" sz="2200" dirty="0"/>
              <a:t>        	"BEHAVIOURAL SINK"</a:t>
            </a:r>
          </a:p>
        </p:txBody>
      </p:sp>
      <p:pic>
        <p:nvPicPr>
          <p:cNvPr id="8" name="Picture 7" descr="A graph of a mouse">
            <a:extLst>
              <a:ext uri="{FF2B5EF4-FFF2-40B4-BE49-F238E27FC236}">
                <a16:creationId xmlns:a16="http://schemas.microsoft.com/office/drawing/2014/main" id="{91D946E3-F6D2-000E-DB36-6A521E47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8" y="1405886"/>
            <a:ext cx="3798033" cy="24434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DCE9B06-2067-265D-4B94-579DBF9764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FF4E99B9-5AD4-F1AB-2A2D-48B1C8274DD6}"/>
              </a:ext>
            </a:extLst>
          </p:cNvPr>
          <p:cNvSpPr/>
          <p:nvPr/>
        </p:nvSpPr>
        <p:spPr>
          <a:xfrm>
            <a:off x="1297524" y="6029576"/>
            <a:ext cx="524831" cy="251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4B751B-60F0-E60B-9FF4-BF95D144D6E1}"/>
              </a:ext>
            </a:extLst>
          </p:cNvPr>
          <p:cNvSpPr txBox="1"/>
          <p:nvPr/>
        </p:nvSpPr>
        <p:spPr>
          <a:xfrm>
            <a:off x="5176345" y="4157083"/>
            <a:ext cx="37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OUR FOCUS:</a:t>
            </a:r>
          </a:p>
          <a:p>
            <a:r>
              <a:rPr lang="en-GB" sz="2800" dirty="0"/>
              <a:t>Explored using 3 different agent-based models</a:t>
            </a:r>
          </a:p>
        </p:txBody>
      </p:sp>
      <p:sp>
        <p:nvSpPr>
          <p:cNvPr id="13" name="Freccia destra 2">
            <a:extLst>
              <a:ext uri="{FF2B5EF4-FFF2-40B4-BE49-F238E27FC236}">
                <a16:creationId xmlns:a16="http://schemas.microsoft.com/office/drawing/2014/main" id="{A32EDC8F-390B-EA71-F70B-096D564F7010}"/>
              </a:ext>
            </a:extLst>
          </p:cNvPr>
          <p:cNvSpPr/>
          <p:nvPr/>
        </p:nvSpPr>
        <p:spPr>
          <a:xfrm>
            <a:off x="4365561" y="4674386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833FDF-F36A-6933-35A3-CCFAC609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4175306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BF0171-B0B8-26A1-9D41-363CB7D0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1AD1CB-7A30-7737-5824-5EB4FAB246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653E8-7CBF-713E-4457-7E78908A163B}"/>
              </a:ext>
            </a:extLst>
          </p:cNvPr>
          <p:cNvSpPr txBox="1"/>
          <p:nvPr/>
        </p:nvSpPr>
        <p:spPr>
          <a:xfrm>
            <a:off x="511739" y="2111033"/>
            <a:ext cx="660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</a:rPr>
              <a:t>Models</a:t>
            </a: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1. Social </a:t>
            </a:r>
            <a:r>
              <a:rPr lang="it-IT" sz="2400" dirty="0" err="1">
                <a:latin typeface="+mj-lt"/>
              </a:rPr>
              <a:t>togetherness</a:t>
            </a:r>
            <a:endParaRPr lang="it-IT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2. Social </a:t>
            </a:r>
            <a:r>
              <a:rPr lang="it-IT" sz="2400" dirty="0" err="1">
                <a:latin typeface="+mj-lt"/>
              </a:rPr>
              <a:t>Dominance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Fights</a:t>
            </a:r>
            <a:endParaRPr lang="it-IT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3. </a:t>
            </a:r>
            <a:r>
              <a:rPr lang="it-IT" sz="2400" dirty="0" err="1">
                <a:latin typeface="+mj-lt"/>
              </a:rPr>
              <a:t>Infant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Mortality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Mothership</a:t>
            </a:r>
            <a:endParaRPr lang="it-IT" sz="2400" dirty="0">
              <a:latin typeface="+mj-lt"/>
            </a:endParaRPr>
          </a:p>
          <a:p>
            <a:endParaRPr lang="it-IT" sz="1800" b="1" dirty="0">
              <a:latin typeface="+mj-lt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38712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0E78D-EA01-4410-3B6A-7C45907B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B9350E-7C93-2C9A-506C-9AE83962DF18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E151AF4-0561-FB73-7056-D7CAB8A6B779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8F88CC29-92D3-D6BF-49AB-F891BE0A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1. Social </a:t>
            </a:r>
            <a:r>
              <a:rPr lang="it-IT" sz="3600" b="1" dirty="0" err="1">
                <a:latin typeface="+mj-lt"/>
              </a:rPr>
              <a:t>togetherness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74E402-9CAD-BE8E-D108-91F2F628A83D}"/>
              </a:ext>
            </a:extLst>
          </p:cNvPr>
          <p:cNvSpPr txBox="1"/>
          <p:nvPr/>
        </p:nvSpPr>
        <p:spPr>
          <a:xfrm>
            <a:off x="2743200" y="3988516"/>
            <a:ext cx="314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Henrique Ranieri</a:t>
            </a:r>
          </a:p>
        </p:txBody>
      </p:sp>
    </p:spTree>
    <p:extLst>
      <p:ext uri="{BB962C8B-B14F-4D97-AF65-F5344CB8AC3E}">
        <p14:creationId xmlns:p14="http://schemas.microsoft.com/office/powerpoint/2010/main" val="3805048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42F9E-225A-59E4-1647-E26EE761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FDD2D04-E549-DDE1-94A2-F29738E966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DD4D75-5A0A-9169-E0A3-EB1FFD204EE7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14995-C5FD-39B3-18D1-45B3EAA62E92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246CC-A121-3B5E-60BD-E8453285076A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DC0C6-22E0-7695-D9F3-E2A526743627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32AE10-20E9-8325-50F9-748ED7BDDF9D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434863-F191-3B16-812D-26E64518159D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8804F-0C94-3ECC-7613-686125D70340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5C1D2E-6181-610F-577B-0C2F3BC2281F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C1C6D0-EBDB-12C3-87ED-4E8494D3E07B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0A2E10-3F2C-4421-7958-3DE4EE0E619D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971C1-3423-50FF-37CC-03720AC94AAD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731C9-299D-9C4D-2E1C-D37F6CD1F12E}"/>
              </a:ext>
            </a:extLst>
          </p:cNvPr>
          <p:cNvSpPr txBox="1"/>
          <p:nvPr/>
        </p:nvSpPr>
        <p:spPr>
          <a:xfrm>
            <a:off x="524327" y="1512235"/>
            <a:ext cx="79819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Gradually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social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aspect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of the activity (of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eating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-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editor’s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note)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became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determinant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: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rats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would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rarely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eat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except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hopper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already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use by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animals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…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same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pathological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"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togetherness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"</a:t>
            </a:r>
          </a:p>
          <a:p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tended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disrupt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ordered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sequences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of activity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involved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vital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modes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behavior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such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courting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of sex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partners, the building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nests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the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nursing and care of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young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7EBCA1-8E01-B744-186A-7071F074D2C7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982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EFC7-2A26-5D85-7F39-0254163CB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DE0D6BF-167F-E842-41FD-FD1FBEE8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64" y="1831680"/>
            <a:ext cx="2765341" cy="2786172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8F8ECEF-EF3C-292A-0358-224D865919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F09021-7029-4CA5-7B4C-9460655A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Model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115BAB-66E3-C2AF-5D2D-6F37B2908DC0}"/>
              </a:ext>
            </a:extLst>
          </p:cNvPr>
          <p:cNvSpPr txBox="1">
            <a:spLocks/>
          </p:cNvSpPr>
          <p:nvPr/>
        </p:nvSpPr>
        <p:spPr>
          <a:xfrm>
            <a:off x="-243220" y="1248466"/>
            <a:ext cx="5547348" cy="4988820"/>
          </a:xfrm>
          <a:prstGeom prst="rect">
            <a:avLst/>
          </a:prstGeom>
        </p:spPr>
        <p:txBody>
          <a:bodyPr wrap="square" lIns="91440" tIns="45720" rIns="91440" bIns="45720" anchor="t">
            <a:normAutofit lnSpcReduction="10000"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3445" lvl="2">
              <a:lnSpc>
                <a:spcPct val="90000"/>
              </a:lnSpc>
            </a:pPr>
            <a:r>
              <a:rPr lang="it-IT" dirty="0"/>
              <a:t>Focus: ’’</a:t>
            </a:r>
            <a:r>
              <a:rPr lang="en-GB" dirty="0"/>
              <a:t>Eating and other biological activities were thereby transformed into social activities in which the principal satisfaction was interaction with other rats.</a:t>
            </a:r>
            <a:r>
              <a:rPr lang="it-IT" dirty="0"/>
              <a:t>’’</a:t>
            </a:r>
            <a:endParaRPr lang="pt-PT" sz="2000" dirty="0"/>
          </a:p>
          <a:p>
            <a:pPr marL="893445" lvl="2">
              <a:lnSpc>
                <a:spcPct val="90000"/>
              </a:lnSpc>
            </a:pPr>
            <a:endParaRPr lang="it-IT" dirty="0">
              <a:cs typeface="Arial"/>
            </a:endParaRPr>
          </a:p>
          <a:p>
            <a:pPr marL="893445" lvl="2">
              <a:lnSpc>
                <a:spcPct val="90000"/>
              </a:lnSpc>
            </a:pPr>
            <a:r>
              <a:rPr lang="it-IT" dirty="0"/>
              <a:t>Environment: 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+mn-lt"/>
                <a:cs typeface="+mn-lt"/>
              </a:rPr>
              <a:t>Four</a:t>
            </a:r>
            <a:r>
              <a:rPr lang="it-IT" dirty="0">
                <a:ea typeface="+mn-lt"/>
                <a:cs typeface="+mn-lt"/>
              </a:rPr>
              <a:t> rooms with </a:t>
            </a:r>
            <a:r>
              <a:rPr lang="it-IT" dirty="0" err="1">
                <a:ea typeface="+mn-lt"/>
                <a:cs typeface="+mn-lt"/>
              </a:rPr>
              <a:t>three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bridges</a:t>
            </a:r>
            <a:r>
              <a:rPr lang="it-IT" dirty="0">
                <a:ea typeface="+mn-lt"/>
                <a:cs typeface="+mn-lt"/>
              </a:rPr>
              <a:t> in </a:t>
            </a:r>
            <a:r>
              <a:rPr lang="it-IT" dirty="0" err="1">
                <a:ea typeface="+mn-lt"/>
                <a:cs typeface="+mn-lt"/>
              </a:rPr>
              <a:t>between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>
              <a:ea typeface="ＭＳ Ｐゴシック"/>
              <a:cs typeface="Arial"/>
            </a:endParaRPr>
          </a:p>
          <a:p>
            <a:pPr marL="893445" lvl="2">
              <a:lnSpc>
                <a:spcPct val="90000"/>
              </a:lnSpc>
            </a:pPr>
            <a:endParaRPr lang="it-IT" dirty="0">
              <a:cs typeface="Arial"/>
            </a:endParaRPr>
          </a:p>
          <a:p>
            <a:pPr marL="893445" lvl="2">
              <a:lnSpc>
                <a:spcPct val="90000"/>
              </a:lnSpc>
            </a:pPr>
            <a:r>
              <a:rPr lang="it-IT" dirty="0"/>
              <a:t>Agent </a:t>
            </a:r>
            <a:r>
              <a:rPr lang="it-IT" dirty="0" err="1"/>
              <a:t>behaviour</a:t>
            </a:r>
            <a:r>
              <a:rPr lang="it-IT" dirty="0"/>
              <a:t>: 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Each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rat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tries</a:t>
            </a:r>
            <a:r>
              <a:rPr lang="it-IT" dirty="0">
                <a:ea typeface="ＭＳ Ｐゴシック"/>
              </a:rPr>
              <a:t> to feed on a </a:t>
            </a:r>
            <a:r>
              <a:rPr lang="it-IT" dirty="0" err="1">
                <a:ea typeface="ＭＳ Ｐゴシック"/>
              </a:rPr>
              <a:t>unique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feeding</a:t>
            </a:r>
            <a:r>
              <a:rPr lang="it-IT" dirty="0">
                <a:ea typeface="ＭＳ Ｐゴシック"/>
              </a:rPr>
              <a:t> window. </a:t>
            </a:r>
            <a:r>
              <a:rPr lang="it-IT" dirty="0" err="1">
                <a:ea typeface="ＭＳ Ｐゴシック"/>
              </a:rPr>
              <a:t>Fixed</a:t>
            </a:r>
            <a:r>
              <a:rPr lang="it-IT" dirty="0">
                <a:ea typeface="ＭＳ Ｐゴシック"/>
              </a:rPr>
              <a:t> size, random </a:t>
            </a:r>
            <a:r>
              <a:rPr lang="it-IT" dirty="0" err="1">
                <a:ea typeface="ＭＳ Ｐゴシック"/>
              </a:rPr>
              <a:t>interval</a:t>
            </a:r>
            <a:r>
              <a:rPr lang="it-IT" dirty="0">
                <a:ea typeface="ＭＳ Ｐゴシック"/>
              </a:rPr>
              <a:t>.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Prioritize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adjancent</a:t>
            </a:r>
            <a:r>
              <a:rPr lang="it-IT" dirty="0">
                <a:ea typeface="ＭＳ Ｐゴシック"/>
              </a:rPr>
              <a:t> rooms </a:t>
            </a:r>
            <a:r>
              <a:rPr lang="it-IT" dirty="0" err="1">
                <a:ea typeface="ＭＳ Ｐゴシック"/>
              </a:rPr>
              <a:t>that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meet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their</a:t>
            </a:r>
            <a:r>
              <a:rPr lang="it-IT" dirty="0">
                <a:ea typeface="ＭＳ Ｐゴシック"/>
              </a:rPr>
              <a:t> social </a:t>
            </a:r>
            <a:r>
              <a:rPr lang="it-IT" dirty="0" err="1">
                <a:ea typeface="ＭＳ Ｐゴシック"/>
              </a:rPr>
              <a:t>togetherness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+mn-lt"/>
                <a:cs typeface="+mn-lt"/>
              </a:rPr>
              <a:t>necessities</a:t>
            </a:r>
            <a:r>
              <a:rPr lang="it-IT" dirty="0">
                <a:ea typeface="ＭＳ Ｐゴシック"/>
              </a:rPr>
              <a:t>.</a:t>
            </a:r>
            <a:endParaRPr lang="it-IT" dirty="0">
              <a:ea typeface="ＭＳ Ｐゴシック"/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>
                <a:ea typeface="ＭＳ Ｐゴシック"/>
                <a:cs typeface="Arial"/>
              </a:rPr>
              <a:t>Social </a:t>
            </a:r>
            <a:r>
              <a:rPr lang="it-IT" dirty="0" err="1">
                <a:ea typeface="ＭＳ Ｐゴシック"/>
                <a:cs typeface="Arial"/>
              </a:rPr>
              <a:t>togetherness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dynamically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changes</a:t>
            </a:r>
            <a:r>
              <a:rPr lang="it-IT" dirty="0">
                <a:ea typeface="ＭＳ Ｐゴシック"/>
                <a:cs typeface="Arial"/>
              </a:rPr>
              <a:t> with the </a:t>
            </a:r>
            <a:r>
              <a:rPr lang="it-IT" dirty="0" err="1">
                <a:ea typeface="ＭＳ Ｐゴシック"/>
                <a:cs typeface="Arial"/>
              </a:rPr>
              <a:t>amount</a:t>
            </a:r>
            <a:r>
              <a:rPr lang="it-IT" dirty="0">
                <a:ea typeface="ＭＳ Ｐゴシック"/>
                <a:cs typeface="Arial"/>
              </a:rPr>
              <a:t> of </a:t>
            </a:r>
            <a:r>
              <a:rPr lang="it-IT" dirty="0" err="1">
                <a:ea typeface="ＭＳ Ｐゴシック"/>
                <a:cs typeface="Arial"/>
              </a:rPr>
              <a:t>rats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each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specific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rat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ate</a:t>
            </a:r>
            <a:r>
              <a:rPr lang="it-IT" dirty="0">
                <a:ea typeface="ＭＳ Ｐゴシック"/>
                <a:cs typeface="Arial"/>
              </a:rPr>
              <a:t> with. </a:t>
            </a:r>
            <a:r>
              <a:rPr lang="it-IT" dirty="0" err="1">
                <a:ea typeface="ＭＳ Ｐゴシック"/>
                <a:cs typeface="Arial"/>
              </a:rPr>
              <a:t>Eating</a:t>
            </a:r>
            <a:r>
              <a:rPr lang="it-IT" dirty="0">
                <a:ea typeface="ＭＳ Ｐゴシック"/>
                <a:cs typeface="Arial"/>
              </a:rPr>
              <a:t> with more </a:t>
            </a:r>
            <a:r>
              <a:rPr lang="it-IT" dirty="0" err="1">
                <a:ea typeface="ＭＳ Ｐゴシック"/>
                <a:cs typeface="Arial"/>
              </a:rPr>
              <a:t>rats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conditions</a:t>
            </a:r>
            <a:r>
              <a:rPr lang="it-IT" dirty="0">
                <a:ea typeface="ＭＳ Ｐゴシック"/>
                <a:cs typeface="Arial"/>
              </a:rPr>
              <a:t> the </a:t>
            </a:r>
            <a:r>
              <a:rPr lang="it-IT" dirty="0" err="1">
                <a:ea typeface="ＭＳ Ｐゴシック"/>
                <a:cs typeface="Arial"/>
              </a:rPr>
              <a:t>rat</a:t>
            </a:r>
            <a:r>
              <a:rPr lang="it-IT" dirty="0">
                <a:ea typeface="ＭＳ Ｐゴシック"/>
                <a:cs typeface="Arial"/>
              </a:rPr>
              <a:t> to </a:t>
            </a:r>
            <a:r>
              <a:rPr lang="it-IT" dirty="0" err="1">
                <a:ea typeface="ＭＳ Ｐゴシック"/>
                <a:cs typeface="Arial"/>
              </a:rPr>
              <a:t>seek</a:t>
            </a:r>
            <a:r>
              <a:rPr lang="it-IT" dirty="0">
                <a:ea typeface="ＭＳ Ｐゴシック"/>
                <a:cs typeface="Arial"/>
              </a:rPr>
              <a:t> more social </a:t>
            </a:r>
            <a:r>
              <a:rPr lang="it-IT" dirty="0" err="1">
                <a:ea typeface="ＭＳ Ｐゴシック"/>
                <a:cs typeface="Arial"/>
              </a:rPr>
              <a:t>togetherness</a:t>
            </a:r>
            <a:r>
              <a:rPr lang="it-IT" dirty="0">
                <a:ea typeface="ＭＳ Ｐゴシック"/>
                <a:cs typeface="Arial"/>
              </a:rPr>
              <a:t>.</a:t>
            </a:r>
          </a:p>
          <a:p>
            <a:pPr marL="1077595" lvl="3">
              <a:lnSpc>
                <a:spcPct val="90000"/>
              </a:lnSpc>
            </a:pPr>
            <a:endParaRPr lang="it-IT" dirty="0">
              <a:ea typeface="ＭＳ Ｐゴシック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Generational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dynamic</a:t>
            </a:r>
            <a:r>
              <a:rPr lang="it-IT" dirty="0">
                <a:ea typeface="ＭＳ Ｐゴシック"/>
              </a:rPr>
              <a:t>: </a:t>
            </a:r>
            <a:r>
              <a:rPr lang="it-IT" dirty="0" err="1">
                <a:ea typeface="ＭＳ Ｐゴシック"/>
              </a:rPr>
              <a:t>Rats</a:t>
            </a:r>
            <a:r>
              <a:rPr lang="it-IT" dirty="0">
                <a:ea typeface="ＭＳ Ｐゴシック"/>
              </a:rPr>
              <a:t> die and new </a:t>
            </a:r>
            <a:r>
              <a:rPr lang="it-IT" dirty="0" err="1">
                <a:ea typeface="ＭＳ Ｐゴシック"/>
              </a:rPr>
              <a:t>ones</a:t>
            </a:r>
            <a:r>
              <a:rPr lang="it-IT" dirty="0">
                <a:ea typeface="ＭＳ Ｐゴシック"/>
              </a:rPr>
              <a:t> are </a:t>
            </a:r>
            <a:r>
              <a:rPr lang="it-IT" dirty="0" err="1">
                <a:ea typeface="ＭＳ Ｐゴシック"/>
              </a:rPr>
              <a:t>born</a:t>
            </a:r>
            <a:r>
              <a:rPr lang="it-IT" dirty="0">
                <a:ea typeface="ＭＳ Ｐゴシック"/>
              </a:rPr>
              <a:t>. Always </a:t>
            </a:r>
            <a:r>
              <a:rPr lang="it-IT" dirty="0" err="1">
                <a:ea typeface="ＭＳ Ｐゴシック"/>
              </a:rPr>
              <a:t>constant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population</a:t>
            </a:r>
            <a:r>
              <a:rPr lang="it-IT" dirty="0">
                <a:ea typeface="ＭＳ Ｐゴシック"/>
              </a:rPr>
              <a:t> size.</a:t>
            </a:r>
            <a:endParaRPr lang="it-IT" dirty="0">
              <a:ea typeface="ＭＳ Ｐゴシック"/>
              <a:cs typeface="Arial"/>
            </a:endParaRPr>
          </a:p>
          <a:p>
            <a:pPr marL="1077595" lvl="3">
              <a:lnSpc>
                <a:spcPct val="90000"/>
              </a:lnSpc>
            </a:pPr>
            <a:endParaRPr lang="en-GB" dirty="0">
              <a:cs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724E153-6AC0-3BBC-85E9-BF43F6573DFF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1A504-75C5-032E-5052-DD62765AC8EE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D869-B592-2414-599E-51A9686F9350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435E1-CD37-E49C-969A-02891C5BF1B0}"/>
              </a:ext>
            </a:extLst>
          </p:cNvPr>
          <p:cNvSpPr/>
          <p:nvPr/>
        </p:nvSpPr>
        <p:spPr>
          <a:xfrm>
            <a:off x="5572542" y="178172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5D6D11-12B5-BC49-BDD6-2DC8515FD7B1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E28B0-D095-C8C5-C0F8-6728F7C1FF09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C35F88-9018-9941-8EA9-D029E29FB0D6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E4B9BC-889B-8E1F-2709-F3AFBD48C331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6BCDA-BE48-E25E-302E-787AD586E1F8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5E186-6EF5-9C11-3CA1-0D9FADD3BEC5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4D3E55-2773-A045-787C-B662F72181A1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5ACA87-CE2F-4334-30C7-E30EF634E806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131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9E5D-51B4-6458-495D-EB350917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6681C0-89E7-F557-7992-BAF944B77A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6F0183-56A8-8F01-0FAC-7AEBF046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FB2DD3-FB09-D445-65AC-F992F96A1DD9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 dirty="0"/>
              <a:t>Lower rooms are consistently more populated.</a:t>
            </a:r>
          </a:p>
          <a:p>
            <a:pPr lvl="2">
              <a:lnSpc>
                <a:spcPct val="90000"/>
              </a:lnSpc>
            </a:pPr>
            <a:endParaRPr lang="en-GB" dirty="0"/>
          </a:p>
          <a:p>
            <a:pPr lvl="2">
              <a:lnSpc>
                <a:spcPct val="90000"/>
              </a:lnSpc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room population emerges in vertical pairs.</a:t>
            </a:r>
          </a:p>
          <a:p>
            <a:pPr lvl="3">
              <a:lnSpc>
                <a:spcPct val="90000"/>
              </a:lnSpc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Self-reinforcing social hub.</a:t>
            </a:r>
            <a:endParaRPr lang="it-IT" sz="1800" dirty="0"/>
          </a:p>
          <a:p>
            <a:pPr lvl="3">
              <a:lnSpc>
                <a:spcPct val="90000"/>
              </a:lnSpc>
            </a:pPr>
            <a:endParaRPr lang="en-GB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2BC8046-89F5-CB3C-7F90-0BA50F01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2735"/>
            <a:ext cx="4260281" cy="29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05D3799-E9A1-3C57-A75C-0610CA95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98" y="3821812"/>
            <a:ext cx="2913985" cy="20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57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esentation_D-GESS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2217</Words>
  <Application>Microsoft Macintosh PowerPoint</Application>
  <PresentationFormat>Presentazione su schermo (4:3)</PresentationFormat>
  <Paragraphs>230</Paragraphs>
  <Slides>34</Slides>
  <Notes>7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ＭＳ Ｐゴシック</vt:lpstr>
      <vt:lpstr>-webkit-standard</vt:lpstr>
      <vt:lpstr>.AppleSystemUIFont</vt:lpstr>
      <vt:lpstr>American Typewriter</vt:lpstr>
      <vt:lpstr>Aptos</vt:lpstr>
      <vt:lpstr>Arial</vt:lpstr>
      <vt:lpstr>Wingdings</vt:lpstr>
      <vt:lpstr>Presentation_D-GESS</vt:lpstr>
      <vt:lpstr>Complex Social Systems:  THE BEHAVIOURAL SINK</vt:lpstr>
      <vt:lpstr>Universe 25 Experiment – John B. Calhoun, 1968</vt:lpstr>
      <vt:lpstr>Universe 25 Experiment – John B. Calhoun, 1968</vt:lpstr>
      <vt:lpstr>Universe 25 Experiment – John B. Calhoun, 1968</vt:lpstr>
      <vt:lpstr>Agenda</vt:lpstr>
      <vt:lpstr>Presentazione standard di PowerPoint</vt:lpstr>
      <vt:lpstr>Presentazione standard di PowerPoint</vt:lpstr>
      <vt:lpstr>Social togetherness - Model</vt:lpstr>
      <vt:lpstr>Social Togetherness - Population distribution</vt:lpstr>
      <vt:lpstr>Social Togetherness - Beneficial enviroment conditions</vt:lpstr>
      <vt:lpstr>Social Togetherness - Additional observed behaviors</vt:lpstr>
      <vt:lpstr>Presentazione standard di PowerPoint</vt:lpstr>
      <vt:lpstr>Presentazione standard di PowerPoint</vt:lpstr>
      <vt:lpstr>Social dominance and fights</vt:lpstr>
      <vt:lpstr>Social dominance and fights – Mouse attributes</vt:lpstr>
      <vt:lpstr>Social dominance and fights – Model parameters</vt:lpstr>
      <vt:lpstr>Social dominance and fights – Moving</vt:lpstr>
      <vt:lpstr>Social dominance and fights – Mating and fighting</vt:lpstr>
      <vt:lpstr>Social dominance and fights – Clustering</vt:lpstr>
      <vt:lpstr>Social dominance and fights – Clustering</vt:lpstr>
      <vt:lpstr>Social dominance and fights – 100 initial population</vt:lpstr>
      <vt:lpstr>Social dominance and fights – 100 initial population</vt:lpstr>
      <vt:lpstr>Social dominance and fights – 10 initial population</vt:lpstr>
      <vt:lpstr>Social dominance and fights – 10 initial population</vt:lpstr>
      <vt:lpstr>Social dominance and fights – Why extinction?</vt:lpstr>
      <vt:lpstr>Social dominance and fights – Changing max-age</vt:lpstr>
      <vt:lpstr>Social dominance and fights – Changing Overcrowding Threshold</vt:lpstr>
      <vt:lpstr>Presentazione standard di PowerPoint</vt:lpstr>
      <vt:lpstr>Presentazione standard di PowerPoint</vt:lpstr>
      <vt:lpstr>Infant Mortality and Mothership</vt:lpstr>
      <vt:lpstr>Infant Mortality and Mothership</vt:lpstr>
      <vt:lpstr>Infant Mortality and Mothership</vt:lpstr>
      <vt:lpstr>Infant Mortality and Mothership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Rosano  Francesco</dc:creator>
  <cp:lastModifiedBy>Melone  Alessio</cp:lastModifiedBy>
  <cp:revision>5</cp:revision>
  <dcterms:created xsi:type="dcterms:W3CDTF">2024-10-28T11:29:34Z</dcterms:created>
  <dcterms:modified xsi:type="dcterms:W3CDTF">2024-12-02T22:15:52Z</dcterms:modified>
</cp:coreProperties>
</file>